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  <a:srgbClr val="004C22"/>
    <a:srgbClr val="FFFF00"/>
    <a:srgbClr val="660066"/>
    <a:srgbClr val="0000FF"/>
    <a:srgbClr val="D60093"/>
    <a:srgbClr val="660033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62" d="100"/>
          <a:sy n="62" d="100"/>
        </p:scale>
        <p:origin x="-13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11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5D0A4-E197-4E25-BD6F-7358A9BCA149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B49B0-0A7A-4E7C-8B47-27F09B310D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102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1A94-318D-45CF-852D-0845D0891F5B}" type="datetimeFigureOut">
              <a:rPr lang="ru-RU" smtClean="0"/>
              <a:pPr/>
              <a:t>06.11.2014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71418-456A-401B-8DAF-3BAFF31F59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«СКАЗКА ТВОРИТ ЧУДЕСА»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8147248" cy="50405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Консультация для родителей</a:t>
            </a: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                                            </a:t>
            </a:r>
            <a:r>
              <a:rPr lang="ru-RU" sz="2400" b="1" dirty="0" smtClean="0">
                <a:solidFill>
                  <a:srgbClr val="004C22"/>
                </a:solidFill>
              </a:rPr>
              <a:t>Воспитатель Павленова ЕИ</a:t>
            </a:r>
          </a:p>
          <a:p>
            <a:r>
              <a:rPr lang="ru-RU" sz="2400" b="1" dirty="0" smtClean="0">
                <a:solidFill>
                  <a:srgbClr val="004C22"/>
                </a:solidFill>
              </a:rPr>
              <a:t>                                             МДОО «МАЛЫШ»  2014г.</a:t>
            </a:r>
            <a:endParaRPr lang="ru-RU" sz="2400" b="1" dirty="0">
              <a:solidFill>
                <a:srgbClr val="004C22"/>
              </a:solidFill>
            </a:endParaRPr>
          </a:p>
        </p:txBody>
      </p:sp>
      <p:pic>
        <p:nvPicPr>
          <p:cNvPr id="2050" name="Picture 2" descr="D:\презентация\i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168353" cy="29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3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296144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Экологическое воспитание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5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Cambria" panose="02040503050406030204" pitchFamily="18" charset="0"/>
              </a:rPr>
              <a:t>«Сказка ложь да в ней намёк. Добрым молодцам урок!»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Cambria" panose="02040503050406030204" pitchFamily="18" charset="0"/>
              </a:rPr>
              <a:t>Сказка не только развлекает, она воспитывает, знакомит ребёнка с окружающим миром. С помощью сказки можно дать определённые знания. Например может дать понятие как « Организм и среда» ( «РЕПКА»- что нужно чтобы репка выросла.) Можно познакомить с состоянием воды («ЗАЮШКИНА ИЗБУШКА»). Дать понятие, что в природе все взаимосвязано, за зимой приходит весна, за весной лето и т. д. ( «Двенадцать месяцев»).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 descr="C:\Users\Администратор\AppData\Local\Microsoft\Windows\Temporary Internet Files\Content.IE5\O42VZZDF\MC900437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17589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68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459432"/>
            <a:ext cx="7125113" cy="252028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Сказку можно использовать во всех формах работы по</a:t>
            </a:r>
            <a:b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физическому воспитанию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125112" cy="5688632"/>
          </a:xfrm>
        </p:spPr>
        <p:txBody>
          <a:bodyPr>
            <a:normAutofit/>
          </a:bodyPr>
          <a:lstStyle/>
          <a:p>
            <a:pPr>
              <a:buClr>
                <a:srgbClr val="004C2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4C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Сюжетно –физкультурные занятия с «вкраплением» элементов сказки.</a:t>
            </a:r>
          </a:p>
          <a:p>
            <a:pPr>
              <a:buClr>
                <a:srgbClr val="004C2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4C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Театрализованные физкультурные занятия.</a:t>
            </a:r>
          </a:p>
          <a:p>
            <a:pPr>
              <a:buClr>
                <a:srgbClr val="004C2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4C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Музыкально-ритмические занятия, основанные на играх, плясках, танцах, хороводах.</a:t>
            </a:r>
          </a:p>
          <a:p>
            <a:pPr>
              <a:buClr>
                <a:srgbClr val="004C2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4C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Игровые физкультурные занятия (народные игры со сказочными героями).</a:t>
            </a:r>
          </a:p>
          <a:p>
            <a:pPr>
              <a:buClr>
                <a:srgbClr val="004C2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4C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Интегрированные физкультурные занятия сочетающие фольклор и физическое упражнения.</a:t>
            </a:r>
          </a:p>
          <a:p>
            <a:pPr>
              <a:buClr>
                <a:srgbClr val="004C2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4C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Двигательно-творческие занятия, основанные на одно из видов устного народного творчества.</a:t>
            </a:r>
          </a:p>
          <a:p>
            <a:pPr>
              <a:buClr>
                <a:srgbClr val="004C2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004C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Пальчиковые игры.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55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4752528" cy="1844824"/>
          </a:xfrm>
        </p:spPr>
        <p:txBody>
          <a:bodyPr/>
          <a:lstStyle/>
          <a:p>
            <a:r>
              <a:rPr lang="ru-RU" sz="3200" i="1" dirty="0" smtClean="0">
                <a:solidFill>
                  <a:srgbClr val="660033"/>
                </a:solidFill>
                <a:cs typeface="David" panose="020E0502060401010101" pitchFamily="34" charset="-79"/>
              </a:rPr>
              <a:t>СКАЗКОТЕРАПИЯ</a:t>
            </a:r>
            <a:r>
              <a:rPr lang="ru-RU" i="1" dirty="0" smtClean="0">
                <a:cs typeface="David" panose="020E0502060401010101" pitchFamily="34" charset="-79"/>
              </a:rPr>
              <a:t>  </a:t>
            </a:r>
            <a:r>
              <a:rPr lang="ru-RU" i="1" dirty="0" smtClean="0">
                <a:solidFill>
                  <a:srgbClr val="002060"/>
                </a:solidFill>
                <a:cs typeface="David" panose="020E0502060401010101" pitchFamily="34" charset="-79"/>
              </a:rPr>
              <a:t>для детей- это целое направление в психологии</a:t>
            </a:r>
            <a:endParaRPr lang="ru-RU" i="1" dirty="0">
              <a:solidFill>
                <a:srgbClr val="002060"/>
              </a:solidFill>
              <a:cs typeface="David" panose="020E0502060401010101" pitchFamily="34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51312" y="2760640"/>
            <a:ext cx="6517233" cy="4088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Сказкотерапия  направлена не только на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Развитие ребёнка, но и на направленную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Помощь в трудных жизненных ситуациях.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Она позволяет вытащить из сказочной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Истории весь её скрытый потенциал и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Использовать его во благо.</a:t>
            </a:r>
          </a:p>
          <a:p>
            <a:endParaRPr lang="ru-RU" sz="2000" dirty="0"/>
          </a:p>
        </p:txBody>
      </p:sp>
      <p:pic>
        <p:nvPicPr>
          <p:cNvPr id="1026" name="Picture 2" descr="D:\презентация\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555776" cy="27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37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264696" cy="273630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66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Сказкотерапия</a:t>
            </a:r>
            <a:r>
              <a:rPr lang="ru-RU" sz="3200" b="1" i="1" dirty="0">
                <a:solidFill>
                  <a:srgbClr val="66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200" b="1" i="1" dirty="0">
                <a:solidFill>
                  <a:srgbClr val="66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b="1" i="1" dirty="0" smtClean="0">
                <a:solidFill>
                  <a:srgbClr val="66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основано на том, что ребёнок отождествляет себя главным героем сказки, учится на его ошибках.</a:t>
            </a:r>
            <a:endParaRPr lang="ru-RU" sz="3200" b="1" i="1" dirty="0">
              <a:solidFill>
                <a:srgbClr val="66006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3068960"/>
            <a:ext cx="6552728" cy="3542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Обратите внимание на то, кому из персонажей сказки симпатизирует ваш ребёнок. Если это отрицательный персонаж- попробуйте вместе с ребёнком найти в его характере хорошие черты.</a:t>
            </a:r>
          </a:p>
          <a:p>
            <a:pPr marL="0" indent="0">
              <a:buNone/>
            </a:pP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-2449213"/>
            <a:ext cx="1087285" cy="1175642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>
                <a:rot lat="3599999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ru-RU" sz="5400" b="1" dirty="0" smtClean="0">
                <a:ln w="12700"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  <a:tileRect/>
                  </a:gra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СКАЗКОТЕРАПИЯ</a:t>
            </a:r>
            <a:endParaRPr lang="ru-RU" sz="5400" b="1" cap="none" spc="0" dirty="0">
              <a:ln w="1270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4968552" cy="2132856"/>
          </a:xfrm>
        </p:spPr>
        <p:txBody>
          <a:bodyPr/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Очень хорошо придумать с ребёнком личную сказку, которая будет максимально приближена к реальной ситуации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996952"/>
            <a:ext cx="4676874" cy="40130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Пройдя этот путь в своём </a:t>
            </a:r>
          </a:p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оображении,</a:t>
            </a:r>
          </a:p>
          <a:p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Ребёнок будет легче справляться</a:t>
            </a:r>
          </a:p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проблемой в реальной жизни.</a:t>
            </a:r>
          </a:p>
          <a:p>
            <a:endParaRPr lang="ru-RU" sz="2800" dirty="0"/>
          </a:p>
        </p:txBody>
      </p:sp>
      <p:pic>
        <p:nvPicPr>
          <p:cNvPr id="2050" name="Picture 2" descr="C:\Users\Администратор\AppData\Local\Microsoft\Windows\Temporary Internet Files\Content.IE5\O42VZZDF\MP90039949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50466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4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32656"/>
            <a:ext cx="6008795" cy="6248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Сказкотерапия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Используется и в борьбе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 с негативными качествами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характера. На помощь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Приходят всем известные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Художественные сказки.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Например вас расстраивает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Что ребёнок жадничает.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Прочитайте ему сказку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А.С. Пушкина «Сказке о рыбаке и рыбке», пусть ребёнок увидит к чему приводит жадность.</a:t>
            </a:r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1872208" cy="6336703"/>
          </a:xfrm>
        </p:spPr>
        <p:txBody>
          <a:bodyPr>
            <a:normAutofit fontScale="92500" lnSpcReduction="20000"/>
            <a:scene3d>
              <a:camera prst="isometricOffAxis1Right">
                <a:rot lat="1080000" lon="20039998" rev="0"/>
              </a:camera>
              <a:lightRig rig="threePt" dir="t"/>
            </a:scene3d>
          </a:bodyPr>
          <a:lstStyle/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Т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Е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П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И</a:t>
            </a:r>
          </a:p>
          <a:p>
            <a:pPr lvl="2"/>
            <a:r>
              <a:rPr lang="ru-RU" sz="2800" b="1" dirty="0" smtClean="0">
                <a:ln>
                  <a:gradFill flip="none" rotWithShape="1">
                    <a:gsLst>
                      <a:gs pos="82000">
                        <a:srgbClr val="FFFF00"/>
                      </a:gs>
                      <a:gs pos="52000">
                        <a:srgbClr val="FF0000"/>
                      </a:gs>
                      <a:gs pos="100000">
                        <a:srgbClr val="8C3D91"/>
                      </a:gs>
                    </a:gsLst>
                    <a:lin ang="5400000" scaled="1"/>
                    <a:tileRect/>
                  </a:gra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Я</a:t>
            </a:r>
          </a:p>
          <a:p>
            <a:pPr lvl="2"/>
            <a:endParaRPr lang="ru-RU" sz="2800" dirty="0">
              <a:ln>
                <a:gradFill flip="none" rotWithShape="1">
                  <a:gsLst>
                    <a:gs pos="82000">
                      <a:srgbClr val="FFFF00"/>
                    </a:gs>
                    <a:gs pos="52000">
                      <a:srgbClr val="FF0000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D:\motivator-44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874" y="1412776"/>
            <a:ext cx="2419996" cy="34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6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96744" cy="1185861"/>
          </a:xfrm>
        </p:spPr>
        <p:txBody>
          <a:bodyPr/>
          <a:lstStyle/>
          <a:p>
            <a:r>
              <a:rPr lang="ru-RU" sz="4800" b="1" i="1" u="sng" dirty="0" smtClean="0">
                <a:solidFill>
                  <a:srgbClr val="660066"/>
                </a:solidFill>
                <a:latin typeface="Cambria" panose="02040503050406030204" pitchFamily="18" charset="0"/>
              </a:rPr>
              <a:t>Заключение</a:t>
            </a:r>
            <a:endParaRPr lang="ru-RU" sz="4800" b="1" i="1" u="sng" dirty="0">
              <a:solidFill>
                <a:srgbClr val="660066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28800"/>
            <a:ext cx="5832649" cy="423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домашних условиях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предназначена не для лечения, а для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4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рофилактики.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ЖЕЛАЕМ УСПЕХОВ!!!</a:t>
            </a: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88640"/>
            <a:ext cx="1368152" cy="560040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презентация\teat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184089" cy="17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9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283152" cy="619268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Через сказку, фантазию, игру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через неповторимое детское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творчество- верная дорога к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сердцу ребёнка. Сказка,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фантазия -это ключик, с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помощью которого можно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открыть эти истоки и они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забьют животворными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ключами               </a:t>
            </a:r>
            <a:r>
              <a:rPr lang="en-US" sz="2800" b="1" i="1" dirty="0" smtClean="0">
                <a:solidFill>
                  <a:srgbClr val="002060"/>
                </a:solidFill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</a:rPr>
            </a:b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В. Сухомлинский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1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059832" y="2204864"/>
            <a:ext cx="316835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СКАЗКИ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РАЗВИВАЮТ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81990" y="3397010"/>
            <a:ext cx="9001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4522051" y="1375714"/>
            <a:ext cx="90009" cy="8090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336196" y="2694053"/>
            <a:ext cx="936104" cy="178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2075206" y="2694054"/>
            <a:ext cx="984626" cy="178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916671"/>
            <a:ext cx="19802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30616" y="2348880"/>
            <a:ext cx="1584176" cy="1048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56825" y="332656"/>
            <a:ext cx="18722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95536" y="2204864"/>
            <a:ext cx="1584176" cy="1057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6336196" y="1586047"/>
            <a:ext cx="936104" cy="731520"/>
          </a:xfrm>
          <a:prstGeom prst="bentUpArrow">
            <a:avLst>
              <a:gd name="adj1" fmla="val 9848"/>
              <a:gd name="adj2" fmla="val 25000"/>
              <a:gd name="adj3" fmla="val 1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36196" y="304917"/>
            <a:ext cx="18865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36196" y="4916016"/>
            <a:ext cx="1886508" cy="913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54460" y="349185"/>
            <a:ext cx="18505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4916016"/>
            <a:ext cx="18596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углом вверх 19"/>
          <p:cNvSpPr/>
          <p:nvPr/>
        </p:nvSpPr>
        <p:spPr>
          <a:xfrm flipH="1">
            <a:off x="2267744" y="1554734"/>
            <a:ext cx="936104" cy="762833"/>
          </a:xfrm>
          <a:prstGeom prst="bentUpArrow">
            <a:avLst>
              <a:gd name="adj1" fmla="val 10471"/>
              <a:gd name="adj2" fmla="val 25000"/>
              <a:gd name="adj3" fmla="val 21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Двойная стрелка влево/вверх 24"/>
          <p:cNvSpPr/>
          <p:nvPr/>
        </p:nvSpPr>
        <p:spPr>
          <a:xfrm>
            <a:off x="2764128" y="3467842"/>
            <a:ext cx="1159799" cy="1041278"/>
          </a:xfrm>
          <a:prstGeom prst="leftUpArrow">
            <a:avLst>
              <a:gd name="adj1" fmla="val 7983"/>
              <a:gd name="adj2" fmla="val 26629"/>
              <a:gd name="adj3" fmla="val 10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Двойная стрелка влево/вверх 28"/>
          <p:cNvSpPr/>
          <p:nvPr/>
        </p:nvSpPr>
        <p:spPr>
          <a:xfrm rot="5400000">
            <a:off x="5393240" y="3471856"/>
            <a:ext cx="936104" cy="1138424"/>
          </a:xfrm>
          <a:prstGeom prst="leftUpArrow">
            <a:avLst>
              <a:gd name="adj1" fmla="val 9775"/>
              <a:gd name="adj2" fmla="val 25000"/>
              <a:gd name="adj3" fmla="val 10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05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2204864"/>
            <a:ext cx="374441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Сказка </a:t>
            </a:r>
            <a:r>
              <a:rPr lang="ru-RU" sz="2400" b="1" dirty="0" smtClean="0">
                <a:solidFill>
                  <a:srgbClr val="002060"/>
                </a:solidFill>
              </a:rPr>
              <a:t>помогает строить правильные диалог с собеседником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10445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Сказка </a:t>
            </a:r>
            <a:r>
              <a:rPr lang="ru-RU" sz="2400" b="1" dirty="0" smtClean="0">
                <a:solidFill>
                  <a:srgbClr val="002060"/>
                </a:solidFill>
              </a:rPr>
              <a:t>помогает развивать логическую связную речь.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Сказка </a:t>
            </a:r>
            <a:r>
              <a:rPr lang="ru-RU" sz="2400" b="1" dirty="0" smtClean="0">
                <a:solidFill>
                  <a:srgbClr val="002060"/>
                </a:solidFill>
              </a:rPr>
              <a:t>помогает делать речь красивой, эмоциональной.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D:\15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067"/>
            <a:ext cx="3019225" cy="239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перфолента 6"/>
          <p:cNvSpPr/>
          <p:nvPr/>
        </p:nvSpPr>
        <p:spPr>
          <a:xfrm>
            <a:off x="3563888" y="216811"/>
            <a:ext cx="3888432" cy="136815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3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556792"/>
            <a:ext cx="3469242" cy="4376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Воображение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4C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Очень полезно и важно для дошкольника: оно делает его жизнь индивидуально- творческой, неповторимой, нестандартной</a:t>
            </a:r>
            <a:endParaRPr lang="ru-RU" sz="2800" b="1" i="1" dirty="0">
              <a:solidFill>
                <a:srgbClr val="004C2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8" name="Picture 4" descr="D:\презентация\0014-014-Proektnaja-dejatelno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10915">
            <a:off x="904543" y="2168624"/>
            <a:ext cx="2542982" cy="26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745766" y="188640"/>
            <a:ext cx="5946066" cy="1008112"/>
          </a:xfrm>
          <a:prstGeom prst="horizontalScrol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4C2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4C22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1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628800"/>
            <a:ext cx="7117178" cy="5040560"/>
          </a:xfrm>
        </p:spPr>
        <p:txBody>
          <a:bodyPr/>
          <a:lstStyle/>
          <a:p>
            <a:pPr algn="l"/>
            <a:r>
              <a:rPr lang="ru-RU" sz="28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СКАЗКА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УЧИТ ПРАВИЛЬНО СЕБЯ ВЕСТИ И ПРОЯВЛЯТЬ ОПРЕДЕЛЁННЫЕ ЧЕРТЫ ХАРАКТЕРА В ТОЙ ИЛИ ИННОЙ СИТУАЦИИ. </a:t>
            </a:r>
          </a:p>
          <a:p>
            <a:pPr algn="l"/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ТАК ЖЕ РАЗВИВАЕТСЯ МЫШЛЕНИЕ, КОГДА РЕБЁНОК ИГРАЕТ В РАЗЛИЧНЫЕ ДИДАКТИЧЕСКИЕ ИГРЫ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Picture 2" descr="D:\презентация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424" y="4077072"/>
            <a:ext cx="28458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395536" y="116632"/>
            <a:ext cx="6768752" cy="1296144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МЫШЛЕНИЕ</a:t>
            </a:r>
            <a:endParaRPr lang="ru-RU" sz="48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9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7273"/>
            <a:ext cx="8208912" cy="6264696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СКАЗКА, КАК НИ ЧТО ДРУГОЕ, ДАЁТ</a:t>
            </a:r>
          </a:p>
          <a:p>
            <a:pPr marL="2743200" lvl="6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ОПРЕДЕЛЁННЫЙ ПОЛЁТ ФОНТАЗИИ  И ОГРОМНУЮ ВОЗМОЖНОСТЬ ДЛЯ </a:t>
            </a:r>
          </a:p>
          <a:p>
            <a:pPr marL="2743200" lvl="6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ВАООБРАЖЕНИЯ, А ЗНАЧИТ И СПОСОБСТВУЕТ РАЗВИТИЮ ТВОРЧЕСКОГО ПОТЕНЦИАЛА.</a:t>
            </a:r>
          </a:p>
          <a:p>
            <a:pPr marL="2743200" lvl="6" indent="0">
              <a:buNone/>
            </a:pPr>
            <a:endParaRPr lang="ru-RU" sz="2000" dirty="0" smtClean="0"/>
          </a:p>
          <a:p>
            <a:pPr marL="2743200" lvl="6" indent="0">
              <a:buNone/>
            </a:pPr>
            <a:endParaRPr lang="ru-RU" sz="1800" dirty="0" smtClean="0"/>
          </a:p>
          <a:p>
            <a:pPr marL="2743200" lvl="6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презентация\carnevale-dei-bamb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91886">
            <a:off x="537689" y="3124568"/>
            <a:ext cx="3073038" cy="27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езентация\539ae9434274fcaedab8deb6007ffb6b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9615">
            <a:off x="4845812" y="4448866"/>
            <a:ext cx="279434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2 4"/>
          <p:cNvSpPr/>
          <p:nvPr/>
        </p:nvSpPr>
        <p:spPr>
          <a:xfrm>
            <a:off x="91439" y="116632"/>
            <a:ext cx="7616119" cy="1877812"/>
          </a:xfrm>
          <a:prstGeom prst="irregularSeal2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ndalus" panose="02020603050405020304" pitchFamily="18" charset="-78"/>
              </a:rPr>
              <a:t>ТВОРЧЕСТВО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9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152128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МАТЕМАТИЧЕСКИЕ СПОСОБНОСТИ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125112" cy="4374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БОЛЬШОЕ  МЕСТО  СКАЗКА ЗАНИМАЕТ И В ТАКОЙ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ОБЛАСТИ, КАК   МАТЕМАТИКА,  ДЕТИ СЛУШАЯ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СКАЗКИ,  УЧАТСЯ  СЧИТАТЬ,  СРАВНИВАТЬ, ДЕЛИТЬ.</a:t>
            </a:r>
          </a:p>
        </p:txBody>
      </p:sp>
      <p:pic>
        <p:nvPicPr>
          <p:cNvPr id="2050" name="Picture 2" descr="C:\Users\Администратор\AppData\Local\Microsoft\Windows\Temporary Internet Files\Content.IE5\8NFSFBQ4\MC9002341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77778">
            <a:off x="2304285" y="3458017"/>
            <a:ext cx="3474058" cy="2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37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1339551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FF6600"/>
                </a:solidFill>
              </a:rPr>
              <a:t>НРАВСТВЕННЫЕ КАЧЕСТВА</a:t>
            </a:r>
            <a:endParaRPr lang="ru-RU" sz="3600" i="1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125112" cy="4374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4C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Нравственные качества рождаются в душе ребёнка под впечатлением сказочных образов. Сказка неотделима от красоты, способствует развитию эстетических чувств, без которых немыслимо благородство души, чуткость к человеческому горю, состраданию. Благодаря сказке ребёнок познаёт мир не только умом, но и сердцем. Выражает своё отношение к добру и злу.</a:t>
            </a:r>
            <a:endParaRPr lang="ru-RU" sz="2800" b="1" dirty="0">
              <a:solidFill>
                <a:srgbClr val="004C2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4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562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Winter</vt:lpstr>
      <vt:lpstr>«СКАЗКА ТВОРИТ ЧУДЕСА»</vt:lpstr>
      <vt:lpstr>Через сказку, фантазию, игру через неповторимое детское  творчество- верная дорога к  сердцу ребёнка. Сказка,  фантазия -это ключик, с  помощью которого можно открыть эти истоки и они  забьют животворными   ключами                                          В. Сухомлинский</vt:lpstr>
      <vt:lpstr>СКАЗКИ  РАЗВИВАЮТ</vt:lpstr>
      <vt:lpstr>Слайд 4</vt:lpstr>
      <vt:lpstr>Слайд 5</vt:lpstr>
      <vt:lpstr>Слайд 6</vt:lpstr>
      <vt:lpstr>Слайд 7</vt:lpstr>
      <vt:lpstr>МАТЕМАТИЧЕСКИЕ СПОСОБНОСТИ</vt:lpstr>
      <vt:lpstr>НРАВСТВЕННЫЕ КАЧЕСТВА</vt:lpstr>
      <vt:lpstr>Экологическое воспитание</vt:lpstr>
      <vt:lpstr>Сказку можно использовать во всех формах работы по  физическому воспитанию</vt:lpstr>
      <vt:lpstr>СКАЗКОТЕРАПИЯ  для детей- это целое направление в психологии</vt:lpstr>
      <vt:lpstr>Сказкотерапия  основано на том, что ребёнок отождествляет себя главным героем сказки, учится на его ошибках.</vt:lpstr>
      <vt:lpstr>Очень хорошо придумать с ребёнком личную сказку, которая будет максимально приближена к реальной ситуации</vt:lpstr>
      <vt:lpstr>Слайд 15</vt:lpstr>
      <vt:lpstr>Заключение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«СКАЗКА ТВОРИТ ЧУДЕСА»</dc:title>
  <dc:creator>XTreme.ws</dc:creator>
  <cp:lastModifiedBy>3</cp:lastModifiedBy>
  <cp:revision>34</cp:revision>
  <dcterms:created xsi:type="dcterms:W3CDTF">2014-11-03T11:59:20Z</dcterms:created>
  <dcterms:modified xsi:type="dcterms:W3CDTF">2014-11-06T11:50:08Z</dcterms:modified>
</cp:coreProperties>
</file>