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60" r:id="rId4"/>
    <p:sldId id="283" r:id="rId5"/>
    <p:sldId id="281" r:id="rId6"/>
    <p:sldId id="276" r:id="rId7"/>
    <p:sldId id="259" r:id="rId8"/>
    <p:sldId id="284" r:id="rId9"/>
    <p:sldId id="286" r:id="rId10"/>
    <p:sldId id="285" r:id="rId11"/>
    <p:sldId id="268" r:id="rId12"/>
    <p:sldId id="287" r:id="rId13"/>
    <p:sldId id="262" r:id="rId14"/>
    <p:sldId id="278" r:id="rId15"/>
    <p:sldId id="288" r:id="rId16"/>
    <p:sldId id="282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73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77CA9-C0CF-46C5-A512-6B9259D89872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C59AC-54EA-4B2C-8426-CA024D059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328AF-C24D-46B9-94B6-FD6F3DD85FA7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2E8F1-767E-472C-A751-243223C06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EEED2-29FE-47B6-8FCF-E4747A762E5B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1085-0071-4E27-A58E-D3B3127AA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104A1-1712-4C0C-9BA7-A15596A4584B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F475A-8160-4AE2-9A34-46C4D949D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C0210-E775-44D6-A5EC-8E926F9A41CB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6ECC-FEBB-4546-9BF2-ABA8D3E0E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0EE0B-9174-4847-BF55-C7641F59E8FD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48D1F-61A5-48E0-AC3C-E4AB232F8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19BDE-09DA-408F-909F-DB56179B7FFB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5F100-977B-469F-A0B5-ED589E7F8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1056-AB5C-4D36-B9C1-05EBD43767BA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A7C7-8164-4633-A155-E422B763F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73129-D387-4BB1-9DE1-B7022317280B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AC4F9-6B53-4265-A2EA-5DC0BD24D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D3B0E-88DD-46D3-8454-2EE578BDCB62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EC4C-F407-4906-8983-DFC409778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51E6-6359-4DE5-995C-F7B2DFC9F5C3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6ABF0-6ABF-46B0-A3C4-74DACB124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91C266-B84F-49BA-89F5-4C40C238ADA9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AE0A50-5BFE-48C6-AD10-9D6BE831B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3" descr="Detskaya-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042988" y="1052513"/>
            <a:ext cx="6983412" cy="266382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folHlink"/>
                </a:solidFill>
              </a:rPr>
              <a:t>Семинар-практикум</a:t>
            </a:r>
            <a:br>
              <a:rPr lang="ru-RU" smtClean="0">
                <a:solidFill>
                  <a:schemeClr val="folHlink"/>
                </a:solidFill>
              </a:rPr>
            </a:br>
            <a:r>
              <a:rPr lang="ru-RU" i="1" smtClean="0">
                <a:solidFill>
                  <a:schemeClr val="accent2"/>
                </a:solidFill>
              </a:rPr>
              <a:t>«Стандартная сказка по физкультуре»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инструктор по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физо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Москвитина В.А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4578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971550" y="549275"/>
            <a:ext cx="6985000" cy="10080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79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1476375" y="1557338"/>
            <a:ext cx="6048375" cy="26638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</a:rPr>
              <a:t>Задание 3.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</a:rPr>
              <a:t>Каковы формы организации физической деятельности в режимные моменты?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5602" name="Заголовок 4"/>
          <p:cNvSpPr>
            <a:spLocks noGrp="1"/>
          </p:cNvSpPr>
          <p:nvPr>
            <p:ph type="ctrTitle"/>
          </p:nvPr>
        </p:nvSpPr>
        <p:spPr>
          <a:xfrm>
            <a:off x="971550" y="404813"/>
            <a:ext cx="6985000" cy="720725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25603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71550" y="1484313"/>
            <a:ext cx="6985000" cy="4608512"/>
          </a:xfrm>
        </p:spPr>
        <p:txBody>
          <a:bodyPr/>
          <a:lstStyle/>
          <a:p>
            <a:pPr algn="just" eaLnBrk="1" hangingPunct="1"/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pic>
        <p:nvPicPr>
          <p:cNvPr id="25604" name="Picture 6" descr="22378698-cute-cartoon-girl-with-umbrel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476250"/>
            <a:ext cx="5832475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6626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971550" y="404813"/>
            <a:ext cx="6985000" cy="720725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26627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971550" y="1484313"/>
            <a:ext cx="6985000" cy="4608512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mtClean="0"/>
              <a:t> </a:t>
            </a:r>
            <a:r>
              <a:rPr lang="ru-RU" sz="3600" b="1" i="1" smtClean="0">
                <a:solidFill>
                  <a:schemeClr val="folHlink"/>
                </a:solidFill>
              </a:rPr>
              <a:t>Задание 4.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3600" b="1" i="1" smtClean="0">
                <a:solidFill>
                  <a:schemeClr val="folHlink"/>
                </a:solidFill>
              </a:rPr>
              <a:t>Вспомните методику организации подвижных игр с учётом возраста детей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7651" name="Заголовок 4"/>
          <p:cNvSpPr>
            <a:spLocks noGrp="1"/>
          </p:cNvSpPr>
          <p:nvPr>
            <p:ph type="ctrTitle"/>
          </p:nvPr>
        </p:nvSpPr>
        <p:spPr>
          <a:xfrm>
            <a:off x="1000100" y="785794"/>
            <a:ext cx="7772400" cy="647700"/>
          </a:xfrm>
        </p:spPr>
        <p:txBody>
          <a:bodyPr/>
          <a:lstStyle/>
          <a:p>
            <a:pPr eaLnBrk="1" hangingPunct="1"/>
            <a:endParaRPr lang="ru-RU" sz="4000" b="1" dirty="0" smtClean="0">
              <a:solidFill>
                <a:schemeClr val="hlink"/>
              </a:solidFill>
            </a:endParaRPr>
          </a:p>
        </p:txBody>
      </p:sp>
      <p:sp>
        <p:nvSpPr>
          <p:cNvPr id="27652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1412875"/>
            <a:ext cx="6400800" cy="3529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80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Подвижные игры.</a:t>
            </a:r>
            <a:endParaRPr lang="ru-RU" sz="8000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10" descr="Detskaya-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416800" cy="647700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Решение ситуаций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9699" name="Picture 4" descr="a9d9a16a0105bea631f164e40400988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1412875"/>
            <a:ext cx="5761038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8" descr="Detskaya-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611188" y="260350"/>
            <a:ext cx="7772400" cy="2159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Monotype Corsiva" pitchFamily="66" charset="0"/>
                <a:cs typeface="Microsoft Sans Serif" pitchFamily="34" charset="0"/>
              </a:rPr>
              <a:t> </a:t>
            </a: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511300" y="2058988"/>
            <a:ext cx="5689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chemeClr val="folHlink"/>
                </a:solidFill>
              </a:rPr>
              <a:t>Задание 6. </a:t>
            </a:r>
          </a:p>
          <a:p>
            <a:pPr algn="ctr"/>
            <a:r>
              <a:rPr lang="ru-RU" sz="3600" b="1">
                <a:solidFill>
                  <a:schemeClr val="folHlink"/>
                </a:solidFill>
              </a:rPr>
              <a:t>Решите педагогические </a:t>
            </a:r>
          </a:p>
          <a:p>
            <a:pPr algn="ctr"/>
            <a:r>
              <a:rPr lang="ru-RU" sz="3600" b="1">
                <a:solidFill>
                  <a:schemeClr val="folHlink"/>
                </a:solidFill>
              </a:rPr>
              <a:t>ситуации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8" descr="Detskaya-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611188" y="260350"/>
            <a:ext cx="7772400" cy="2159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Monotype Corsiva" pitchFamily="66" charset="0"/>
                <a:cs typeface="Microsoft Sans Serif" pitchFamily="34" charset="0"/>
              </a:rPr>
              <a:t> </a:t>
            </a:r>
          </a:p>
        </p:txBody>
      </p:sp>
      <p:pic>
        <p:nvPicPr>
          <p:cNvPr id="31747" name="Picture 4" descr="i?id=b8aa2d37afc3b70a78460fae8604a9e7&amp;n=33&amp;h=190&amp;w=190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619250" y="1177925"/>
            <a:ext cx="5905500" cy="42672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10" descr="Detskaya-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638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Заголовок 6"/>
          <p:cNvSpPr>
            <a:spLocks noGrp="1"/>
          </p:cNvSpPr>
          <p:nvPr>
            <p:ph type="ctrTitle"/>
          </p:nvPr>
        </p:nvSpPr>
        <p:spPr>
          <a:xfrm>
            <a:off x="1922463" y="620713"/>
            <a:ext cx="5529262" cy="12954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hlink"/>
                </a:solidFill>
              </a:rPr>
              <a:t/>
            </a:r>
            <a:br>
              <a:rPr lang="ru-RU" sz="4000" b="1" smtClean="0">
                <a:solidFill>
                  <a:schemeClr val="hlink"/>
                </a:solidFill>
              </a:rPr>
            </a:br>
            <a:r>
              <a:rPr lang="ru-RU" sz="4000" b="1" smtClean="0">
                <a:solidFill>
                  <a:schemeClr val="hlink"/>
                </a:solidFill>
              </a:rPr>
              <a:t>Мораль сказки:</a:t>
            </a:r>
            <a:r>
              <a:rPr lang="ru-RU" sz="4000" smtClean="0">
                <a:solidFill>
                  <a:schemeClr val="hlink"/>
                </a:solidFill>
              </a:rPr>
              <a:t/>
            </a:r>
            <a:br>
              <a:rPr lang="ru-RU" sz="4000" smtClean="0">
                <a:solidFill>
                  <a:schemeClr val="hlink"/>
                </a:solidFill>
              </a:rPr>
            </a:br>
            <a:r>
              <a:rPr lang="ru-RU" sz="4000" smtClean="0">
                <a:solidFill>
                  <a:schemeClr val="hlink"/>
                </a:solidFill>
              </a:rPr>
              <a:t/>
            </a:r>
            <a:br>
              <a:rPr lang="ru-RU" sz="4000" smtClean="0">
                <a:solidFill>
                  <a:schemeClr val="hlink"/>
                </a:solidFill>
              </a:rPr>
            </a:br>
            <a:endParaRPr lang="ru-RU" sz="4000" smtClean="0">
              <a:solidFill>
                <a:schemeClr val="hlink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082675" y="1235075"/>
            <a:ext cx="69786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Кто видит, тот увидит,</a:t>
            </a:r>
          </a:p>
          <a:p>
            <a:pPr algn="ctr"/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Кто мыслит, тот поймет,</a:t>
            </a:r>
          </a:p>
          <a:p>
            <a:pPr algn="ctr"/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Кто слышит, тот услышит,</a:t>
            </a:r>
          </a:p>
          <a:p>
            <a:pPr algn="ctr"/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Кто ищет, тот найдет………</a:t>
            </a:r>
          </a:p>
          <a:p>
            <a:pPr algn="ctr"/>
            <a:endParaRPr lang="ru-RU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32772" name="Picture 5" descr="i?id=54ed0b9b2463ea75fdca4bc64127cd1e&amp;n=33&amp;h=190&amp;w=26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3716338"/>
            <a:ext cx="3673475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9050" y="0"/>
            <a:ext cx="9144000" cy="6858000"/>
          </a:xfrm>
        </p:spPr>
      </p:pic>
      <p:sp>
        <p:nvSpPr>
          <p:cNvPr id="14338" name="Заголовок 4"/>
          <p:cNvSpPr>
            <a:spLocks noGrp="1"/>
          </p:cNvSpPr>
          <p:nvPr>
            <p:ph type="ctrTitle"/>
          </p:nvPr>
        </p:nvSpPr>
        <p:spPr>
          <a:xfrm>
            <a:off x="1835150" y="1214423"/>
            <a:ext cx="5545138" cy="4286279"/>
          </a:xfrm>
        </p:spPr>
        <p:txBody>
          <a:bodyPr/>
          <a:lstStyle/>
          <a:p>
            <a:pPr algn="l" eaLnBrk="1" hangingPunct="1"/>
            <a:r>
              <a:rPr lang="ru-RU" sz="2400" b="1" dirty="0" smtClean="0">
                <a:latin typeface="Times New Roman" pitchFamily="18" charset="0"/>
              </a:rPr>
              <a:t>Цель:   </a:t>
            </a:r>
            <a:r>
              <a:rPr lang="ru-RU" sz="2400" dirty="0" smtClean="0">
                <a:latin typeface="Times New Roman" pitchFamily="18" charset="0"/>
              </a:rPr>
              <a:t>повышение компетентности педагогов в области организации  двигательной активности детей в условиях ДОУ</a:t>
            </a: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Задачи:</a:t>
            </a:r>
            <a:r>
              <a:rPr lang="ru-RU" sz="2400" dirty="0" smtClean="0">
                <a:latin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</a:rPr>
              <a:t>1. Закрепить знание методик проведения НОД по физической культуре  и подвижных игр, форм организации двигательной активности детей вне НОД;</a:t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</a:rPr>
              <a:t>2.Совершенствовать навык решения  педагогических ситуаций;</a:t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</a:rPr>
              <a:t>3.Повысить практический опыт владения содержанием игровой деятельности.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 flipV="1">
            <a:off x="1042988" y="549275"/>
            <a:ext cx="6729412" cy="287338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Segoe Print" pitchFamily="2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215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3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1052513"/>
            <a:ext cx="6400800" cy="4586287"/>
          </a:xfrm>
        </p:spPr>
        <p:txBody>
          <a:bodyPr/>
          <a:lstStyle/>
          <a:p>
            <a:pPr algn="just" eaLnBrk="1" hangingPunct="1"/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i="1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5" descr="%E4%20%F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46038"/>
            <a:ext cx="10467975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14282" y="285728"/>
            <a:ext cx="8643998" cy="6416720"/>
          </a:xfrm>
        </p:spPr>
      </p:pic>
      <p:sp>
        <p:nvSpPr>
          <p:cNvPr id="16386" name="Подзаголовок 11"/>
          <p:cNvSpPr>
            <a:spLocks noGrp="1"/>
          </p:cNvSpPr>
          <p:nvPr>
            <p:ph type="subTitle" idx="4294967295"/>
          </p:nvPr>
        </p:nvSpPr>
        <p:spPr>
          <a:xfrm>
            <a:off x="1371600" y="1628775"/>
            <a:ext cx="6400800" cy="439261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4800" b="1" i="1" dirty="0" smtClean="0">
                <a:solidFill>
                  <a:schemeClr val="folHlink"/>
                </a:solidFill>
              </a:rPr>
              <a:t>Задание1 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4800" b="1" i="1" dirty="0" smtClean="0">
                <a:solidFill>
                  <a:schemeClr val="folHlink"/>
                </a:solidFill>
              </a:rPr>
              <a:t>Выберите правильный ответ: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9458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971550" y="549275"/>
            <a:ext cx="6985000" cy="10080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459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1476375" y="1628775"/>
            <a:ext cx="6048375" cy="2592388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5" descr="img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549275"/>
            <a:ext cx="6335713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3" descr="Detskaya-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pPr eaLnBrk="1" hangingPunct="1"/>
            <a:endParaRPr lang="ru-RU" dirty="0" smtClean="0">
              <a:latin typeface="Monotype Corsiva" pitchFamily="66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755650" y="1844675"/>
            <a:ext cx="6985000" cy="23050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pic>
        <p:nvPicPr>
          <p:cNvPr id="20484" name="Picture 5" descr="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785794"/>
            <a:ext cx="403542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 descr="i?id=7b0d65ec6ef82d525e7dba3583764104&amp;n=33&amp;h=190&amp;w=4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571480"/>
            <a:ext cx="2817805" cy="337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1506" name="Заголовок 4"/>
          <p:cNvSpPr>
            <a:spLocks noGrp="1"/>
          </p:cNvSpPr>
          <p:nvPr>
            <p:ph type="ctrTitle"/>
          </p:nvPr>
        </p:nvSpPr>
        <p:spPr>
          <a:xfrm>
            <a:off x="971550" y="549275"/>
            <a:ext cx="6985000" cy="10080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7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6375" y="1628775"/>
            <a:ext cx="6048375" cy="2592388"/>
          </a:xfrm>
        </p:spPr>
        <p:txBody>
          <a:bodyPr/>
          <a:lstStyle/>
          <a:p>
            <a:pPr algn="just" eaLnBrk="1" hangingPunct="1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5" descr="i?id=acb7ef85b30248525158764f4890ecc7&amp;n=33&amp;h=190&amp;w=4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981075"/>
            <a:ext cx="597693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2530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971550" y="549275"/>
            <a:ext cx="6985000" cy="10080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1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1476375" y="1628775"/>
            <a:ext cx="6048375" cy="2592388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</a:rPr>
              <a:t>Задание 2 .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</a:rPr>
              <a:t>Из каких частей состоит НОД по физической культуре? Какова длительность его частей в зависимости от возраста?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Содержимое 3" descr="Detskaya-29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3554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971550" y="549275"/>
            <a:ext cx="6985000" cy="10080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5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1476375" y="1557338"/>
            <a:ext cx="6048375" cy="26638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2800" b="1" smtClean="0">
                <a:solidFill>
                  <a:schemeClr val="hlink"/>
                </a:solidFill>
              </a:rPr>
              <a:t>«предусматривать решение программных образовательных задач по физическому развитию не только в совместной деятельности с детьми, но  и в самостоятельной деятельности детей и при проведении режимных моментов»</a:t>
            </a:r>
            <a:r>
              <a:rPr lang="ru-RU" sz="2800" smtClean="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147</Words>
  <Application>Microsoft Office PowerPoint</Application>
  <PresentationFormat>Экран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Семинар-практикум «Стандартная сказка по физкультуре»</vt:lpstr>
      <vt:lpstr>Цель:   повышение компетентности педагогов в области организации  двигательной активности детей в условиях ДОУ Задачи: 1. Закрепить знание методик проведения НОД по физической культуре  и подвижных игр, форм организации двигательной активности детей вне НОД; 2.Совершенствовать навык решения  педагогических ситуаций; 3.Повысить практический опыт владения содержанием игровой деятельности.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Решение ситуаций </vt:lpstr>
      <vt:lpstr> </vt:lpstr>
      <vt:lpstr> </vt:lpstr>
      <vt:lpstr> Мораль сказки: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YNA939</cp:lastModifiedBy>
  <cp:revision>106</cp:revision>
  <dcterms:created xsi:type="dcterms:W3CDTF">2013-11-23T19:19:16Z</dcterms:created>
  <dcterms:modified xsi:type="dcterms:W3CDTF">2019-02-06T09:43:26Z</dcterms:modified>
</cp:coreProperties>
</file>