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256" r:id="rId2"/>
    <p:sldId id="257" r:id="rId3"/>
    <p:sldId id="263" r:id="rId4"/>
    <p:sldId id="272" r:id="rId5"/>
    <p:sldId id="259" r:id="rId6"/>
    <p:sldId id="269" r:id="rId7"/>
    <p:sldId id="268" r:id="rId8"/>
    <p:sldId id="276" r:id="rId9"/>
    <p:sldId id="270" r:id="rId10"/>
    <p:sldId id="286" r:id="rId11"/>
    <p:sldId id="267" r:id="rId12"/>
    <p:sldId id="266" r:id="rId13"/>
    <p:sldId id="296" r:id="rId14"/>
    <p:sldId id="287" r:id="rId15"/>
    <p:sldId id="284" r:id="rId16"/>
    <p:sldId id="297" r:id="rId17"/>
    <p:sldId id="285" r:id="rId18"/>
    <p:sldId id="271" r:id="rId19"/>
    <p:sldId id="283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BF7DA6-312D-4EA0-85A7-DDD20567070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3BA7B0-C26F-4C83-B936-A51F8909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6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3A87B-4F31-45EE-A057-8C0FB8B6A2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A5F68-C2CF-4764-9DE8-D1F56A2934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C8A3-46E6-4A6C-9BE8-F632F866B1F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B130-7347-43D4-8C60-E98EA0BAE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137B-8356-453D-A8D7-4562B2682E1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59A1-FFB1-4C59-8CD0-B281A3AF1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08DC-EBCB-4705-9087-D3C6CC60A01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038AC-406E-433F-A769-F00CCF1E9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842CA-4203-43EE-974B-B3AFD4CFE85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BB12EC8-82DE-4764-AC39-97B8798A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55875" y="3429000"/>
            <a:ext cx="6264275" cy="20875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i="1" dirty="0" smtClean="0"/>
              <a:t>Презентация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smtClean="0"/>
              <a:t>для воспитателей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800" i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800" i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i="1" dirty="0" err="1" smtClean="0"/>
              <a:t>Кошечкина</a:t>
            </a:r>
            <a:r>
              <a:rPr lang="ru-RU" sz="1800" i="1" smtClean="0"/>
              <a:t> К.В.</a:t>
            </a:r>
            <a:endParaRPr lang="ru-RU" sz="1800" i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2000" i="1" dirty="0" smtClean="0">
              <a:latin typeface="Cambria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1700213"/>
            <a:ext cx="8135937" cy="936625"/>
          </a:xfrm>
        </p:spPr>
        <p:txBody>
          <a:bodyPr anchor="ctr"/>
          <a:lstStyle/>
          <a:p>
            <a:pPr algn="ctr"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«Формирование элементарных математических представлений у старших дошкольников в разных видах деятельности»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7772400" cy="1643063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FF0000"/>
                </a:solidFill>
                <a:latin typeface="Calibri" pitchFamily="34" charset="0"/>
              </a:rPr>
              <a:t>Содержание ФЭМП в </a:t>
            </a:r>
            <a:r>
              <a:rPr lang="ru-RU" sz="3600" b="1" i="1" smtClean="0">
                <a:solidFill>
                  <a:srgbClr val="FF0000"/>
                </a:solidFill>
              </a:rPr>
              <a:t>разных видах деятельности</a:t>
            </a:r>
            <a:endParaRPr lang="ru-RU" sz="3600" i="1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1(5)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797" y="2713806"/>
            <a:ext cx="4824536" cy="373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IMG_11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989138"/>
            <a:ext cx="4356100" cy="3267075"/>
          </a:xfrm>
          <a:prstGeom prst="rect">
            <a:avLst/>
          </a:prstGeom>
          <a:noFill/>
        </p:spPr>
      </p:pic>
      <p:pic>
        <p:nvPicPr>
          <p:cNvPr id="16401" name="Picture 17" descr="IMG_11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1989138"/>
            <a:ext cx="4067175" cy="3240087"/>
          </a:xfrm>
          <a:prstGeom prst="rect">
            <a:avLst/>
          </a:prstGeom>
          <a:noFill/>
        </p:spPr>
      </p:pic>
      <p:sp>
        <p:nvSpPr>
          <p:cNvPr id="16402" name="Заголовок 1"/>
          <p:cNvSpPr>
            <a:spLocks/>
          </p:cNvSpPr>
          <p:nvPr/>
        </p:nvSpPr>
        <p:spPr bwMode="auto">
          <a:xfrm>
            <a:off x="684213" y="765175"/>
            <a:ext cx="777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Занимательная математика</a:t>
            </a:r>
            <a:endParaRPr lang="ru-RU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 descr="IMG_11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3375"/>
            <a:ext cx="4716463" cy="353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4" name="Picture 16" descr="IMG_117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2924175"/>
            <a:ext cx="4752975" cy="356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IMG_10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981075"/>
            <a:ext cx="6480175" cy="48609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ад\Desktop\фото проверка\IMG_20200527_1433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3119651" cy="417195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сад\Desktop\фото проверка\IMG_20200406_112513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357190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smtClean="0">
                <a:solidFill>
                  <a:srgbClr val="FF0000"/>
                </a:solidFill>
              </a:rPr>
              <a:t> </a:t>
            </a:r>
            <a:r>
              <a:rPr lang="ru-RU" sz="3200" b="1" i="1" smtClean="0">
                <a:solidFill>
                  <a:srgbClr val="FF0000"/>
                </a:solidFill>
              </a:rPr>
              <a:t>Математика в театрализованной деятельности</a:t>
            </a:r>
            <a:endParaRPr lang="ru-RU" sz="3200" smtClean="0"/>
          </a:p>
        </p:txBody>
      </p:sp>
      <p:pic>
        <p:nvPicPr>
          <p:cNvPr id="18447" name="Picture 15" descr="IMG_11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500174"/>
            <a:ext cx="5384814" cy="403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в сказку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IMG_20201204_10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43050"/>
            <a:ext cx="3419929" cy="4572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Наталья\Desktop\IMG_20201204_100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071678"/>
            <a:ext cx="3419929" cy="4572000"/>
          </a:xfrm>
          <a:prstGeom prst="rect">
            <a:avLst/>
          </a:prstGeom>
          <a:noFill/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772400" cy="1282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FF0000"/>
                </a:solidFill>
              </a:rPr>
              <a:t> Математика в художественной литературе</a:t>
            </a:r>
            <a:endParaRPr lang="ru-RU" sz="3600" dirty="0" smtClean="0"/>
          </a:p>
        </p:txBody>
      </p:sp>
      <p:pic>
        <p:nvPicPr>
          <p:cNvPr id="19471" name="Picture 15" descr="IMG_11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500174"/>
            <a:ext cx="5168914" cy="387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IMG_11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052513"/>
            <a:ext cx="6102350" cy="4576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260350"/>
            <a:ext cx="8229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   Математика в изодеятельности</a:t>
            </a:r>
            <a:endParaRPr lang="ru-RU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smtClean="0">
                <a:solidFill>
                  <a:srgbClr val="FF0000"/>
                </a:solidFill>
              </a:rPr>
              <a:t> Математика в физкультурной деятельности</a:t>
            </a:r>
          </a:p>
        </p:txBody>
      </p:sp>
      <p:pic>
        <p:nvPicPr>
          <p:cNvPr id="21509" name="Picture 5" descr="IMG_11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75" y="1844675"/>
            <a:ext cx="6227763" cy="467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29600" cy="5289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latin typeface="Cambria" pitchFamily="18" charset="0"/>
              </a:rPr>
              <a:t>«Человеческий разум является математическим: он стремится к точности, к измерению, к сравнению. ...Без математического воспитания и образования невозможно ни понять прогресс нашей эпохи, ни принять в нём участие»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smtClean="0">
                <a:latin typeface="Cambria" pitchFamily="18" charset="0"/>
              </a:rPr>
              <a:t>М. Монтессори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  <p:pic>
        <p:nvPicPr>
          <p:cNvPr id="6147" name="Picture 2" descr="C:\Users\1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005263"/>
            <a:ext cx="4225925" cy="236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188" y="765175"/>
            <a:ext cx="8281987" cy="525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«А математику уже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затем учить следует,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что она ум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 в порядок приводит»</a:t>
            </a:r>
          </a:p>
          <a:p>
            <a:pPr eaLnBrk="1" hangingPunct="1"/>
            <a:endParaRPr lang="ru-RU" dirty="0" smtClean="0">
              <a:latin typeface="Cambria" pitchFamily="18" charset="0"/>
            </a:endParaRPr>
          </a:p>
        </p:txBody>
      </p:sp>
      <p:pic>
        <p:nvPicPr>
          <p:cNvPr id="1026" name="Picture 2" descr="C:\Users\Наталья\Desktop\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928802"/>
            <a:ext cx="2932982" cy="4349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581900" cy="28082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459788" cy="53609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          Под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«математическим развитием» </a:t>
            </a:r>
            <a:r>
              <a:rPr lang="ru-RU" smtClean="0">
                <a:latin typeface="Cambria" pitchFamily="18" charset="0"/>
              </a:rPr>
              <a:t>дошкольников следует понимать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сдвиги и изменения в познавательной деятельности личности</a:t>
            </a:r>
            <a:r>
              <a:rPr lang="ru-RU" smtClean="0">
                <a:latin typeface="Cambria" pitchFamily="18" charset="0"/>
              </a:rPr>
              <a:t>, которые происходят в результате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формирования</a:t>
            </a:r>
            <a:r>
              <a:rPr lang="ru-RU" smtClean="0">
                <a:latin typeface="Cambria" pitchFamily="18" charset="0"/>
              </a:rPr>
              <a:t> элементарных математических представлений и связанных с ними логических операций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Cambria" pitchFamily="18" charset="0"/>
            </a:endParaRPr>
          </a:p>
        </p:txBody>
      </p:sp>
      <p:pic>
        <p:nvPicPr>
          <p:cNvPr id="7171" name="Picture 2" descr="C:\Users\1\Desktop\31c023e62bb40becc3cffd1c79cc336d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3500438"/>
            <a:ext cx="27797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Принципы обучения математике</a:t>
            </a:r>
            <a:r>
              <a:rPr lang="ru-RU" sz="3600" i="1" smtClean="0">
                <a:solidFill>
                  <a:srgbClr val="FF0000"/>
                </a:solidFill>
              </a:rPr>
              <a:t/>
            </a:r>
            <a:br>
              <a:rPr lang="ru-RU" sz="3600" i="1" smtClean="0">
                <a:solidFill>
                  <a:srgbClr val="FF0000"/>
                </a:solidFill>
              </a:rPr>
            </a:br>
            <a:endParaRPr lang="ru-RU" sz="3600" i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Сознательность и активность.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Наглядность.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+mn-lt"/>
              </a:rPr>
              <a:t>Деятельностный</a:t>
            </a:r>
            <a:r>
              <a:rPr lang="ru-RU" dirty="0" smtClean="0">
                <a:latin typeface="+mn-lt"/>
              </a:rPr>
              <a:t> подход.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Систематичность и последовательность.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Прочность.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Постоянная повторяемость.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Научность.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Доступность.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Связь с жизнью.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Развивающее обучение.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Индивидуальный и дифференцированный подход.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Коррекционная направленность и др.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fon-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772400" cy="149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С учетом ФГОС  ДО, формирование элементарных математических представлений у детей дошкольного возраста относится к  образовательной области</a:t>
            </a:r>
            <a:r>
              <a:rPr lang="ru-RU" sz="2200" dirty="0" smtClean="0">
                <a:latin typeface="+mj-lt"/>
              </a:rPr>
              <a:t/>
            </a:r>
            <a:br>
              <a:rPr lang="ru-RU" sz="2200" dirty="0" smtClean="0"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«Познавательное развитие»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916113"/>
            <a:ext cx="8229600" cy="494188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 развитие интересов детей, любознательности</a:t>
            </a:r>
            <a:r>
              <a:rPr lang="ru-RU" dirty="0">
                <a:latin typeface="+mn-lt"/>
              </a:rPr>
              <a:t>;</a:t>
            </a: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познавательной мотивации;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формирование познавательных действий;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развитие воображения и творческой активности; </a:t>
            </a:r>
            <a:endParaRPr lang="ru-RU" u="sng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n-lt"/>
              </a:rPr>
              <a:t>ф</a:t>
            </a:r>
            <a:r>
              <a:rPr lang="ru-RU" dirty="0" smtClean="0">
                <a:latin typeface="+mn-lt"/>
              </a:rPr>
              <a:t>ормирование первичных представлений о себе, других людях;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об объектах окружающего мира (форме, цвете, размере, материале, звучании, количестве, числе, части и целом, пространстве и времени, движении и покое, причинах и следствиях и др.)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о малой родине и Отечестве, об отечественных праздниках и традициях</a:t>
            </a:r>
            <a:r>
              <a:rPr lang="ru-RU" dirty="0">
                <a:latin typeface="+mn-lt"/>
              </a:rPr>
              <a:t>;</a:t>
            </a: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о планете  Земля;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 о многообразии стран и  народов мира.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Содержимое 3" descr="буратино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825" y="4797425"/>
            <a:ext cx="17065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Задачи ФЭМП в дошкольном возрасте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1. Формирование  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системы </a:t>
            </a:r>
            <a:r>
              <a:rPr lang="ru-RU" smtClean="0">
                <a:latin typeface="Cambria" pitchFamily="18" charset="0"/>
              </a:rPr>
              <a:t>  элементарных   математических представлений.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2. Формирование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предпосылок</a:t>
            </a:r>
            <a:r>
              <a:rPr lang="ru-RU" smtClean="0">
                <a:latin typeface="Cambria" pitchFamily="18" charset="0"/>
              </a:rPr>
              <a:t> математического мышления.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3. Формирование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сенсорных процессов </a:t>
            </a:r>
            <a:r>
              <a:rPr lang="ru-RU" smtClean="0">
                <a:latin typeface="Cambria" pitchFamily="18" charset="0"/>
              </a:rPr>
              <a:t>и способностей.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4. Расширение и обогащение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словаря</a:t>
            </a:r>
            <a:r>
              <a:rPr lang="ru-RU" smtClean="0">
                <a:latin typeface="Cambria" pitchFamily="18" charset="0"/>
              </a:rPr>
              <a:t> и совершенствование связанной речи.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mbria" pitchFamily="18" charset="0"/>
              </a:rPr>
              <a:t>5. Формирование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начальных форм учебной деятельности.</a:t>
            </a:r>
          </a:p>
          <a:p>
            <a:pPr eaLnBrk="1" hangingPunct="1"/>
            <a:endParaRPr lang="ru-RU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1223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i="1" dirty="0" smtClean="0">
                <a:solidFill>
                  <a:srgbClr val="FF0000"/>
                </a:solidFill>
                <a:latin typeface="+mj-lt"/>
              </a:rPr>
              <a:t>Средства ФЭМП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Оборудование для игр и занятий </a:t>
            </a:r>
            <a:r>
              <a:rPr lang="ru-RU" dirty="0" smtClean="0">
                <a:latin typeface="+mn-lt"/>
              </a:rPr>
              <a:t>(наборное полотно, счетная лесенка, </a:t>
            </a:r>
            <a:r>
              <a:rPr lang="ru-RU" dirty="0" err="1" smtClean="0">
                <a:latin typeface="+mn-lt"/>
              </a:rPr>
              <a:t>фланелеграф</a:t>
            </a:r>
            <a:r>
              <a:rPr lang="ru-RU" dirty="0" smtClean="0">
                <a:latin typeface="+mn-lt"/>
              </a:rPr>
              <a:t>, магнитная доска, доска для письма, ТСО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Комплекты дидактического наглядного материала </a:t>
            </a:r>
            <a:r>
              <a:rPr lang="ru-RU" dirty="0" smtClean="0">
                <a:latin typeface="+mn-lt"/>
              </a:rPr>
              <a:t>(игрушки, конструкторы, строительный материал, демонстрационный и раздаточный материал, наборы «Учись считать»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+mn-lt"/>
              </a:rPr>
              <a:t>Литература</a:t>
            </a:r>
            <a:r>
              <a:rPr lang="ru-RU" dirty="0" smtClean="0">
                <a:latin typeface="+mn-lt"/>
              </a:rPr>
              <a:t> (методические пособия для воспитателей, сборники игр и упражнений, книги для детей, рабочие тетради и др.)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196975"/>
            <a:ext cx="7786687" cy="1235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2800" b="1" i="1" smtClean="0">
                <a:solidFill>
                  <a:srgbClr val="FF0000"/>
                </a:solidFill>
              </a:rPr>
              <a:t>Условия, помогающие правильно спланировать работу по математическому развитию дошкольников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288" y="1773238"/>
            <a:ext cx="8229600" cy="49244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Владение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методикой</a:t>
            </a:r>
            <a:r>
              <a:rPr lang="ru-RU" dirty="0" smtClean="0">
                <a:latin typeface="+mn-lt"/>
              </a:rPr>
              <a:t> математического развития дошкольников.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особенностей</a:t>
            </a:r>
            <a:r>
              <a:rPr lang="ru-RU" dirty="0" smtClean="0">
                <a:latin typeface="+mn-lt"/>
              </a:rPr>
              <a:t> формирования математических представлений у детей в зависимости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от возраста и проблем в развитии.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возрастных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особенностей детей данной группы.</a:t>
            </a: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Знание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индивидуальных особенностей </a:t>
            </a:r>
            <a:r>
              <a:rPr lang="ru-RU" dirty="0" smtClean="0">
                <a:latin typeface="+mn-lt"/>
              </a:rPr>
              <a:t>детей своей группы.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Учёт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имеющихся знаний </a:t>
            </a:r>
            <a:r>
              <a:rPr lang="ru-RU" dirty="0" smtClean="0">
                <a:latin typeface="+mn-lt"/>
              </a:rPr>
              <a:t>у детей.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n-lt"/>
              </a:rPr>
              <a:t>Совместное планирование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обоих воспитателей</a:t>
            </a:r>
            <a:r>
              <a:rPr lang="ru-RU" dirty="0" smtClean="0">
                <a:latin typeface="+mn-lt"/>
              </a:rPr>
              <a:t>, работающих в одной группе.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Повышение  квалификации  воспитателя  </a:t>
            </a:r>
            <a:r>
              <a:rPr lang="ru-RU" dirty="0" smtClean="0">
                <a:latin typeface="+mn-lt"/>
              </a:rPr>
              <a:t>путем  изучения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педагогического опыта и современных требований к математическому развитию дошкольников.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fon-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85813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Краткое содержание разделов программы по ФЭМП в ДОУ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571625"/>
            <a:ext cx="7772400" cy="44481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«Количество и счет»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«Величина»</a:t>
            </a:r>
            <a:endParaRPr lang="ru-RU" sz="3600" dirty="0" smtClean="0">
              <a:solidFill>
                <a:srgbClr val="002060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«Форма»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«Ориентировка в пространстве»</a:t>
            </a:r>
            <a:endParaRPr lang="ru-RU" sz="3600" dirty="0" smtClean="0">
              <a:solidFill>
                <a:srgbClr val="002060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«Ориентировка во времени</a:t>
            </a:r>
            <a:endParaRPr lang="ru-RU" sz="3600" dirty="0" smtClean="0">
              <a:solidFill>
                <a:srgbClr val="002060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720</TotalTime>
  <Words>468</Words>
  <Application>Microsoft Office PowerPoint</Application>
  <PresentationFormat>Экран (4:3)</PresentationFormat>
  <Paragraphs>69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«Формирование элементарных математических представлений у старших дошкольников в разных видах деятельности»</vt:lpstr>
      <vt:lpstr>Слайд 2</vt:lpstr>
      <vt:lpstr>Слайд 3</vt:lpstr>
      <vt:lpstr>     Принципы обучения математике </vt:lpstr>
      <vt:lpstr>   С учетом ФГОС  ДО, формирование элементарных математических представлений у детей дошкольного возраста относится к  образовательной области «Познавательное развитие»</vt:lpstr>
      <vt:lpstr>Задачи ФЭМП в дошкольном возрасте</vt:lpstr>
      <vt:lpstr>Средства ФЭМП </vt:lpstr>
      <vt:lpstr>     Условия, помогающие правильно спланировать работу по математическому развитию дошкольников </vt:lpstr>
      <vt:lpstr>    Краткое содержание разделов программы по ФЭМП в ДОУ</vt:lpstr>
      <vt:lpstr>Содержание ФЭМП в разных видах деятельности</vt:lpstr>
      <vt:lpstr>Слайд 11</vt:lpstr>
      <vt:lpstr>Слайд 12</vt:lpstr>
      <vt:lpstr>Слайд 13</vt:lpstr>
      <vt:lpstr>Слайд 14</vt:lpstr>
      <vt:lpstr> Математика в театрализованной деятельности</vt:lpstr>
      <vt:lpstr>Играем в сказку</vt:lpstr>
      <vt:lpstr> Математика в художественной литературе</vt:lpstr>
      <vt:lpstr>Слайд 18</vt:lpstr>
      <vt:lpstr> Математика в физкультурной деятельности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элементарных математических представлений у дошкольников»</dc:title>
  <dc:creator>Ирина</dc:creator>
  <cp:lastModifiedBy>VASIK451</cp:lastModifiedBy>
  <cp:revision>75</cp:revision>
  <dcterms:created xsi:type="dcterms:W3CDTF">2016-01-13T05:41:22Z</dcterms:created>
  <dcterms:modified xsi:type="dcterms:W3CDTF">2023-02-20T01:06:19Z</dcterms:modified>
</cp:coreProperties>
</file>